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62" r:id="rId3"/>
    <p:sldId id="263" r:id="rId4"/>
    <p:sldId id="261" r:id="rId5"/>
    <p:sldId id="256" r:id="rId6"/>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ECFF"/>
    <a:srgbClr val="CCCC00"/>
    <a:srgbClr val="CFBF5D"/>
    <a:srgbClr val="1E5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80" d="100"/>
          <a:sy n="80" d="100"/>
        </p:scale>
        <p:origin x="3042" y="10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21/11/2019</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objet, lumière&#10;&#10;Description générée automatiquement">
            <a:extLst>
              <a:ext uri="{FF2B5EF4-FFF2-40B4-BE49-F238E27FC236}">
                <a16:creationId xmlns:a16="http://schemas.microsoft.com/office/drawing/2014/main" id="{65EDFECD-B69F-487C-BA02-D6989D31E394}"/>
              </a:ext>
            </a:extLst>
          </p:cNvPr>
          <p:cNvPicPr>
            <a:picLocks noChangeAspect="1"/>
          </p:cNvPicPr>
          <p:nvPr/>
        </p:nvPicPr>
        <p:blipFill rotWithShape="1">
          <a:blip r:embed="rId2">
            <a:extLst>
              <a:ext uri="{28A0092B-C50C-407E-A947-70E740481C1C}">
                <a14:useLocalDpi xmlns:a14="http://schemas.microsoft.com/office/drawing/2010/main" val="0"/>
              </a:ext>
            </a:extLst>
          </a:blip>
          <a:srcRect l="39978" r="584" b="-1"/>
          <a:stretch/>
        </p:blipFill>
        <p:spPr>
          <a:xfrm>
            <a:off x="20" y="10"/>
            <a:ext cx="6857980" cy="9143990"/>
          </a:xfrm>
          <a:prstGeom prst="rect">
            <a:avLst/>
          </a:prstGeom>
        </p:spPr>
      </p:pic>
      <p:sp>
        <p:nvSpPr>
          <p:cNvPr id="1026" name="Text Box 2"/>
          <p:cNvSpPr txBox="1">
            <a:spLocks noChangeArrowheads="1"/>
          </p:cNvSpPr>
          <p:nvPr/>
        </p:nvSpPr>
        <p:spPr bwMode="auto">
          <a:xfrm>
            <a:off x="3558650" y="179512"/>
            <a:ext cx="3285577" cy="5293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600" b="0" i="0" u="none" strike="noStrike" cap="none" normalizeH="0" baseline="0" dirty="0">
              <a:ln>
                <a:noFill/>
              </a:ln>
              <a:solidFill>
                <a:schemeClr val="bg1"/>
              </a:solidFill>
              <a:effectLst/>
              <a:latin typeface="Cambria" pitchFamily="18" charset="0"/>
              <a:cs typeface="Arial" pitchFamily="34" charset="0"/>
            </a:endParaRPr>
          </a:p>
        </p:txBody>
      </p:sp>
      <p:sp>
        <p:nvSpPr>
          <p:cNvPr id="5" name="Text Box 2">
            <a:extLst>
              <a:ext uri="{FF2B5EF4-FFF2-40B4-BE49-F238E27FC236}">
                <a16:creationId xmlns:a16="http://schemas.microsoft.com/office/drawing/2014/main" id="{BE416A12-03A5-43D3-BBFA-2EBB7CFE3194}"/>
              </a:ext>
            </a:extLst>
          </p:cNvPr>
          <p:cNvSpPr txBox="1">
            <a:spLocks noChangeArrowheads="1"/>
          </p:cNvSpPr>
          <p:nvPr/>
        </p:nvSpPr>
        <p:spPr bwMode="auto">
          <a:xfrm>
            <a:off x="4041822" y="323528"/>
            <a:ext cx="2676175"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r>
              <a:rPr lang="fr-FR" sz="4400" dirty="0">
                <a:solidFill>
                  <a:srgbClr val="FFFF00"/>
                </a:solidFill>
                <a:latin typeface="Modern Love Caps" panose="020B0604020202020204" pitchFamily="82" charset="0"/>
              </a:rPr>
              <a:t>Programme des festivités </a:t>
            </a:r>
          </a:p>
          <a:p>
            <a:pPr algn="r"/>
            <a:r>
              <a:rPr lang="fr-FR" sz="4400" dirty="0">
                <a:solidFill>
                  <a:srgbClr val="FFFF00"/>
                </a:solidFill>
                <a:latin typeface="Modern Love Caps" panose="020B0604020202020204" pitchFamily="82" charset="0"/>
              </a:rPr>
              <a:t>de fin d’année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bg1"/>
              </a:solidFill>
              <a:effectLst/>
              <a:latin typeface="Arial" pitchFamily="34" charset="0"/>
              <a:cs typeface="Arial" pitchFamily="34" charset="0"/>
            </a:endParaRPr>
          </a:p>
        </p:txBody>
      </p:sp>
      <p:pic>
        <p:nvPicPr>
          <p:cNvPr id="11" name="Image 10" descr="Une image contenant objet, lumière&#10;&#10;Description générée automatiquement">
            <a:extLst>
              <a:ext uri="{FF2B5EF4-FFF2-40B4-BE49-F238E27FC236}">
                <a16:creationId xmlns:a16="http://schemas.microsoft.com/office/drawing/2014/main" id="{27DB1839-649C-4474-8DA0-62170818EA4A}"/>
              </a:ext>
            </a:extLst>
          </p:cNvPr>
          <p:cNvPicPr>
            <a:picLocks noChangeAspect="1"/>
          </p:cNvPicPr>
          <p:nvPr/>
        </p:nvPicPr>
        <p:blipFill rotWithShape="1">
          <a:blip r:embed="rId2">
            <a:extLst>
              <a:ext uri="{28A0092B-C50C-407E-A947-70E740481C1C}">
                <a14:useLocalDpi xmlns:a14="http://schemas.microsoft.com/office/drawing/2010/main" val="0"/>
              </a:ext>
            </a:extLst>
          </a:blip>
          <a:srcRect l="42164" t="21559" r="52219" b="72129"/>
          <a:stretch/>
        </p:blipFill>
        <p:spPr>
          <a:xfrm>
            <a:off x="1779335" y="2455036"/>
            <a:ext cx="648072" cy="576064"/>
          </a:xfrm>
          <a:prstGeom prst="rect">
            <a:avLst/>
          </a:prstGeom>
        </p:spPr>
      </p:pic>
      <p:pic>
        <p:nvPicPr>
          <p:cNvPr id="12" name="Image 11" descr="Une image contenant objet, lumière&#10;&#10;Description générée automatiquement">
            <a:extLst>
              <a:ext uri="{FF2B5EF4-FFF2-40B4-BE49-F238E27FC236}">
                <a16:creationId xmlns:a16="http://schemas.microsoft.com/office/drawing/2014/main" id="{3289B94C-698B-4EF5-858D-A9B5567A8137}"/>
              </a:ext>
            </a:extLst>
          </p:cNvPr>
          <p:cNvPicPr>
            <a:picLocks noChangeAspect="1"/>
          </p:cNvPicPr>
          <p:nvPr/>
        </p:nvPicPr>
        <p:blipFill rotWithShape="1">
          <a:blip r:embed="rId2">
            <a:extLst>
              <a:ext uri="{28A0092B-C50C-407E-A947-70E740481C1C}">
                <a14:useLocalDpi xmlns:a14="http://schemas.microsoft.com/office/drawing/2010/main" val="0"/>
              </a:ext>
            </a:extLst>
          </a:blip>
          <a:srcRect l="42164" t="21559" r="52219" b="72129"/>
          <a:stretch/>
        </p:blipFill>
        <p:spPr>
          <a:xfrm>
            <a:off x="1131263" y="1187624"/>
            <a:ext cx="648072" cy="576064"/>
          </a:xfrm>
          <a:prstGeom prst="rect">
            <a:avLst/>
          </a:prstGeom>
        </p:spPr>
      </p:pic>
      <p:pic>
        <p:nvPicPr>
          <p:cNvPr id="14" name="Image 13" descr="Une image contenant objet, lumière&#10;&#10;Description générée automatiquement">
            <a:extLst>
              <a:ext uri="{FF2B5EF4-FFF2-40B4-BE49-F238E27FC236}">
                <a16:creationId xmlns:a16="http://schemas.microsoft.com/office/drawing/2014/main" id="{13A73FA9-6DF1-4C88-849B-7229F0997B4F}"/>
              </a:ext>
            </a:extLst>
          </p:cNvPr>
          <p:cNvPicPr>
            <a:picLocks noChangeAspect="1"/>
          </p:cNvPicPr>
          <p:nvPr/>
        </p:nvPicPr>
        <p:blipFill rotWithShape="1">
          <a:blip r:embed="rId2">
            <a:extLst>
              <a:ext uri="{28A0092B-C50C-407E-A947-70E740481C1C}">
                <a14:useLocalDpi xmlns:a14="http://schemas.microsoft.com/office/drawing/2010/main" val="0"/>
              </a:ext>
            </a:extLst>
          </a:blip>
          <a:srcRect l="42164" t="21559" r="52219" b="72129"/>
          <a:stretch/>
        </p:blipFill>
        <p:spPr>
          <a:xfrm>
            <a:off x="2020921" y="179512"/>
            <a:ext cx="648072" cy="576064"/>
          </a:xfrm>
          <a:prstGeom prst="rect">
            <a:avLst/>
          </a:prstGeom>
        </p:spPr>
      </p:pic>
      <p:pic>
        <p:nvPicPr>
          <p:cNvPr id="15" name="Image 14" descr="Une image contenant objet, lumière&#10;&#10;Description générée automatiquement">
            <a:extLst>
              <a:ext uri="{FF2B5EF4-FFF2-40B4-BE49-F238E27FC236}">
                <a16:creationId xmlns:a16="http://schemas.microsoft.com/office/drawing/2014/main" id="{3E1F61AC-7063-451D-8763-244291BA6998}"/>
              </a:ext>
            </a:extLst>
          </p:cNvPr>
          <p:cNvPicPr>
            <a:picLocks noChangeAspect="1"/>
          </p:cNvPicPr>
          <p:nvPr/>
        </p:nvPicPr>
        <p:blipFill rotWithShape="1">
          <a:blip r:embed="rId2">
            <a:extLst>
              <a:ext uri="{28A0092B-C50C-407E-A947-70E740481C1C}">
                <a14:useLocalDpi xmlns:a14="http://schemas.microsoft.com/office/drawing/2010/main" val="0"/>
              </a:ext>
            </a:extLst>
          </a:blip>
          <a:srcRect l="42164" t="21559" r="52219" b="72129"/>
          <a:stretch/>
        </p:blipFill>
        <p:spPr>
          <a:xfrm>
            <a:off x="4689893" y="899592"/>
            <a:ext cx="648072" cy="576064"/>
          </a:xfrm>
          <a:prstGeom prst="rect">
            <a:avLst/>
          </a:prstGeom>
        </p:spPr>
      </p:pic>
    </p:spTree>
    <p:extLst>
      <p:ext uri="{BB962C8B-B14F-4D97-AF65-F5344CB8AC3E}">
        <p14:creationId xmlns:p14="http://schemas.microsoft.com/office/powerpoint/2010/main" val="307246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objet, lumière&#10;&#10;Description générée automatiquement">
            <a:extLst>
              <a:ext uri="{FF2B5EF4-FFF2-40B4-BE49-F238E27FC236}">
                <a16:creationId xmlns:a16="http://schemas.microsoft.com/office/drawing/2014/main" id="{E9E56F6B-CA67-45A7-AC32-FB2CC45E1CD5}"/>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38195"/>
          <a:stretch/>
        </p:blipFill>
        <p:spPr>
          <a:xfrm>
            <a:off x="0" y="3143"/>
            <a:ext cx="7126094" cy="9144000"/>
          </a:xfrm>
          <a:prstGeom prst="rect">
            <a:avLst/>
          </a:prstGeom>
        </p:spPr>
      </p:pic>
      <p:sp>
        <p:nvSpPr>
          <p:cNvPr id="4" name="Rectangle : avec coins arrondis en diagonale 3">
            <a:extLst>
              <a:ext uri="{FF2B5EF4-FFF2-40B4-BE49-F238E27FC236}">
                <a16:creationId xmlns:a16="http://schemas.microsoft.com/office/drawing/2014/main" id="{0CA2D090-8019-43DC-A81B-88487B346650}"/>
              </a:ext>
            </a:extLst>
          </p:cNvPr>
          <p:cNvSpPr/>
          <p:nvPr/>
        </p:nvSpPr>
        <p:spPr>
          <a:xfrm>
            <a:off x="2441562" y="297593"/>
            <a:ext cx="4238560" cy="648072"/>
          </a:xfrm>
          <a:prstGeom prst="round2Diag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Corbel" panose="020B0503020204020204" pitchFamily="34" charset="0"/>
                <a:cs typeface="Times New Roman" panose="02020603050405020304" pitchFamily="18" charset="0"/>
              </a:rPr>
              <a:t>Mardi 24 décembre à 19h30, </a:t>
            </a:r>
          </a:p>
          <a:p>
            <a:pPr algn="ctr"/>
            <a:r>
              <a:rPr lang="fr-FR" sz="2000" b="1" dirty="0">
                <a:latin typeface="Corbel" panose="020B0503020204020204" pitchFamily="34" charset="0"/>
                <a:cs typeface="Times New Roman" panose="02020603050405020304" pitchFamily="18" charset="0"/>
              </a:rPr>
              <a:t> DINER/SPECTACLE</a:t>
            </a:r>
          </a:p>
        </p:txBody>
      </p:sp>
      <p:sp>
        <p:nvSpPr>
          <p:cNvPr id="9" name="Rectangle : avec coins arrondis en diagonale 8">
            <a:extLst>
              <a:ext uri="{FF2B5EF4-FFF2-40B4-BE49-F238E27FC236}">
                <a16:creationId xmlns:a16="http://schemas.microsoft.com/office/drawing/2014/main" id="{9F951333-5137-4EB1-977F-28EE0A2047A2}"/>
              </a:ext>
            </a:extLst>
          </p:cNvPr>
          <p:cNvSpPr/>
          <p:nvPr/>
        </p:nvSpPr>
        <p:spPr>
          <a:xfrm>
            <a:off x="2441562" y="832976"/>
            <a:ext cx="4558586" cy="2770953"/>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500" b="1" dirty="0">
                <a:solidFill>
                  <a:srgbClr val="C00000"/>
                </a:solidFill>
                <a:latin typeface="Corbel" panose="020B0503020204020204" pitchFamily="34" charset="0"/>
                <a:cs typeface="Times New Roman" panose="02020603050405020304" pitchFamily="18" charset="0"/>
              </a:rPr>
              <a:t>Repas festif </a:t>
            </a:r>
          </a:p>
          <a:p>
            <a:pPr algn="r"/>
            <a:r>
              <a:rPr lang="fr-FR" sz="2500" b="1" dirty="0">
                <a:solidFill>
                  <a:srgbClr val="C00000"/>
                </a:solidFill>
                <a:latin typeface="Corbel" panose="020B0503020204020204" pitchFamily="34" charset="0"/>
                <a:cs typeface="Times New Roman" panose="02020603050405020304" pitchFamily="18" charset="0"/>
              </a:rPr>
              <a:t>du réveillon de Noël</a:t>
            </a:r>
          </a:p>
          <a:p>
            <a:pPr algn="r"/>
            <a:r>
              <a:rPr lang="fr-FR" sz="2500" b="1" dirty="0">
                <a:solidFill>
                  <a:srgbClr val="C00000"/>
                </a:solidFill>
                <a:latin typeface="Corbel" panose="020B0503020204020204" pitchFamily="34" charset="0"/>
                <a:cs typeface="Times New Roman" panose="02020603050405020304" pitchFamily="18" charset="0"/>
              </a:rPr>
              <a:t>animé avec de la musique celtique, en duo flûte et guitare avec Marine </a:t>
            </a:r>
            <a:r>
              <a:rPr lang="fr-FR" sz="2500" b="1" dirty="0" err="1">
                <a:solidFill>
                  <a:srgbClr val="C00000"/>
                </a:solidFill>
                <a:latin typeface="Corbel" panose="020B0503020204020204" pitchFamily="34" charset="0"/>
                <a:cs typeface="Times New Roman" panose="02020603050405020304" pitchFamily="18" charset="0"/>
              </a:rPr>
              <a:t>Bouzat</a:t>
            </a:r>
            <a:r>
              <a:rPr lang="fr-FR" sz="2500" b="1" dirty="0">
                <a:solidFill>
                  <a:srgbClr val="C00000"/>
                </a:solidFill>
                <a:latin typeface="Corbel" panose="020B0503020204020204" pitchFamily="34" charset="0"/>
                <a:cs typeface="Times New Roman" panose="02020603050405020304" pitchFamily="18" charset="0"/>
              </a:rPr>
              <a:t> et Romain </a:t>
            </a:r>
            <a:r>
              <a:rPr lang="fr-FR" sz="2500" b="1" dirty="0" err="1">
                <a:solidFill>
                  <a:srgbClr val="C00000"/>
                </a:solidFill>
                <a:latin typeface="Corbel" panose="020B0503020204020204" pitchFamily="34" charset="0"/>
                <a:cs typeface="Times New Roman" panose="02020603050405020304" pitchFamily="18" charset="0"/>
              </a:rPr>
              <a:t>Tiratay</a:t>
            </a:r>
            <a:endParaRPr lang="fr-FR" sz="2500" b="1" i="1" dirty="0">
              <a:solidFill>
                <a:srgbClr val="C00000"/>
              </a:solidFill>
              <a:latin typeface="Corbel" panose="020B0503020204020204" pitchFamily="34" charset="0"/>
              <a:cs typeface="Times New Roman" panose="02020603050405020304" pitchFamily="18" charset="0"/>
            </a:endParaRPr>
          </a:p>
        </p:txBody>
      </p:sp>
      <p:sp>
        <p:nvSpPr>
          <p:cNvPr id="11" name="Rectangle : avec coins arrondis en diagonale 10">
            <a:extLst>
              <a:ext uri="{FF2B5EF4-FFF2-40B4-BE49-F238E27FC236}">
                <a16:creationId xmlns:a16="http://schemas.microsoft.com/office/drawing/2014/main" id="{406937EC-2B2C-40A8-88E5-C3EFF873B492}"/>
              </a:ext>
            </a:extLst>
          </p:cNvPr>
          <p:cNvSpPr/>
          <p:nvPr/>
        </p:nvSpPr>
        <p:spPr>
          <a:xfrm>
            <a:off x="311369" y="5338376"/>
            <a:ext cx="4027606" cy="648072"/>
          </a:xfrm>
          <a:prstGeom prst="round2DiagRect">
            <a:avLst>
              <a:gd name="adj1" fmla="val 5000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Corbel" panose="020B0503020204020204" pitchFamily="34" charset="0"/>
                <a:cs typeface="Times New Roman" panose="02020603050405020304" pitchFamily="18" charset="0"/>
              </a:rPr>
              <a:t>Mercredi 25 décembre à 12h00, </a:t>
            </a:r>
          </a:p>
          <a:p>
            <a:pPr algn="ctr"/>
            <a:r>
              <a:rPr lang="fr-FR" sz="2000" b="1" dirty="0">
                <a:latin typeface="Corbel" panose="020B0503020204020204" pitchFamily="34" charset="0"/>
                <a:cs typeface="Times New Roman" panose="02020603050405020304" pitchFamily="18" charset="0"/>
              </a:rPr>
              <a:t>REPAS DE NOEL</a:t>
            </a:r>
          </a:p>
        </p:txBody>
      </p:sp>
      <p:pic>
        <p:nvPicPr>
          <p:cNvPr id="16" name="Image 15" descr="Une image contenant fruit, arbre, alimentation&#10;&#10;Description générée automatiquement">
            <a:extLst>
              <a:ext uri="{FF2B5EF4-FFF2-40B4-BE49-F238E27FC236}">
                <a16:creationId xmlns:a16="http://schemas.microsoft.com/office/drawing/2014/main" id="{D268D2B1-2534-4BAE-9426-3B220E5E7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061" y="7276747"/>
            <a:ext cx="2322061" cy="1569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descr="Une image contenant bâtiment, brique, pierre, extérieur&#10;&#10;Description générée automatiquement">
            <a:extLst>
              <a:ext uri="{FF2B5EF4-FFF2-40B4-BE49-F238E27FC236}">
                <a16:creationId xmlns:a16="http://schemas.microsoft.com/office/drawing/2014/main" id="{615A32BA-48B9-451C-ACD6-CDE09E5DC7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01" t="32293" r="56847"/>
          <a:stretch/>
        </p:blipFill>
        <p:spPr>
          <a:xfrm>
            <a:off x="311369" y="1115616"/>
            <a:ext cx="1728192" cy="24965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84AC23DF-97E1-4502-B0AD-CEE17D400B6A}"/>
              </a:ext>
            </a:extLst>
          </p:cNvPr>
          <p:cNvSpPr/>
          <p:nvPr/>
        </p:nvSpPr>
        <p:spPr>
          <a:xfrm>
            <a:off x="2227436" y="3337138"/>
            <a:ext cx="4558586" cy="1569660"/>
          </a:xfrm>
          <a:prstGeom prst="rect">
            <a:avLst/>
          </a:prstGeom>
        </p:spPr>
        <p:txBody>
          <a:bodyPr wrap="square">
            <a:spAutoFit/>
          </a:bodyPr>
          <a:lstStyle/>
          <a:p>
            <a:r>
              <a:rPr lang="fr-FR" sz="1200" b="1" i="1" dirty="0">
                <a:solidFill>
                  <a:schemeClr val="tx2">
                    <a:lumMod val="75000"/>
                  </a:schemeClr>
                </a:solidFill>
                <a:latin typeface="Corbel" panose="020B0503020204020204" pitchFamily="34" charset="0"/>
              </a:rPr>
              <a:t>ALBORADA</a:t>
            </a:r>
          </a:p>
          <a:p>
            <a:pPr algn="just"/>
            <a:r>
              <a:rPr lang="fr-FR" sz="1200" i="1" dirty="0">
                <a:solidFill>
                  <a:schemeClr val="tx2">
                    <a:lumMod val="75000"/>
                  </a:schemeClr>
                </a:solidFill>
                <a:latin typeface="Corbel" panose="020B0503020204020204" pitchFamily="34" charset="0"/>
              </a:rPr>
              <a:t>C'est sur un parquet qu'ils se sont découvert une passion commune</a:t>
            </a:r>
          </a:p>
          <a:p>
            <a:pPr algn="just"/>
            <a:r>
              <a:rPr lang="fr-FR" sz="1200" i="1" dirty="0">
                <a:solidFill>
                  <a:schemeClr val="tx2">
                    <a:lumMod val="75000"/>
                  </a:schemeClr>
                </a:solidFill>
                <a:latin typeface="Corbel" panose="020B0503020204020204" pitchFamily="34" charset="0"/>
              </a:rPr>
              <a:t>pour les musiques traditionnelles. Après deux scottishs, une mazurka, et deux bonnes bières, ils ont décidé de jouer ensemble, pour voir.... L'un, bassoniste un poil guitariste, l'autre, flûtiste mais pas en bois! Les deux, animés par cette musique vivante ont mis en commun leurs influences et leurs envies. Face au public, ils aiment partager leur musique et leur bonne humeur. Une musique à danser ou à écouter, en toute simplicité.</a:t>
            </a:r>
          </a:p>
        </p:txBody>
      </p:sp>
      <p:sp>
        <p:nvSpPr>
          <p:cNvPr id="10" name="Rectangle : avec coins arrondis en diagonale 9">
            <a:extLst>
              <a:ext uri="{FF2B5EF4-FFF2-40B4-BE49-F238E27FC236}">
                <a16:creationId xmlns:a16="http://schemas.microsoft.com/office/drawing/2014/main" id="{A4265F52-B49A-4253-B2E7-C56FE690B645}"/>
              </a:ext>
            </a:extLst>
          </p:cNvPr>
          <p:cNvSpPr/>
          <p:nvPr/>
        </p:nvSpPr>
        <p:spPr>
          <a:xfrm>
            <a:off x="21287" y="5463103"/>
            <a:ext cx="6525344" cy="3476059"/>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000" b="1" dirty="0">
                <a:solidFill>
                  <a:srgbClr val="1E5B05"/>
                </a:solidFill>
                <a:latin typeface="Corbel" panose="020B0503020204020204" pitchFamily="34" charset="0"/>
                <a:cs typeface="Times New Roman" panose="02020603050405020304" pitchFamily="18" charset="0"/>
              </a:rPr>
              <a:t>Café gourmand à 16h00, </a:t>
            </a:r>
          </a:p>
          <a:p>
            <a:r>
              <a:rPr lang="fr-FR" sz="3000" b="1" dirty="0">
                <a:solidFill>
                  <a:srgbClr val="1E5B05"/>
                </a:solidFill>
                <a:latin typeface="Corbel" panose="020B0503020204020204" pitchFamily="34" charset="0"/>
                <a:cs typeface="Times New Roman" panose="02020603050405020304" pitchFamily="18" charset="0"/>
              </a:rPr>
              <a:t>dans les salons de l’hôtellerie, </a:t>
            </a:r>
          </a:p>
          <a:p>
            <a:r>
              <a:rPr lang="fr-FR" sz="3000" b="1" dirty="0">
                <a:solidFill>
                  <a:srgbClr val="1E5B05"/>
                </a:solidFill>
                <a:latin typeface="Corbel" panose="020B0503020204020204" pitchFamily="34" charset="0"/>
                <a:cs typeface="Times New Roman" panose="02020603050405020304" pitchFamily="18" charset="0"/>
              </a:rPr>
              <a:t>dans une ambiance </a:t>
            </a:r>
          </a:p>
          <a:p>
            <a:r>
              <a:rPr lang="fr-FR" sz="3000" b="1" dirty="0">
                <a:solidFill>
                  <a:srgbClr val="1E5B05"/>
                </a:solidFill>
                <a:latin typeface="Corbel" panose="020B0503020204020204" pitchFamily="34" charset="0"/>
                <a:cs typeface="Times New Roman" panose="02020603050405020304" pitchFamily="18" charset="0"/>
              </a:rPr>
              <a:t>musicale.</a:t>
            </a:r>
          </a:p>
          <a:p>
            <a:endParaRPr lang="fr-FR" sz="3000" b="1" dirty="0">
              <a:solidFill>
                <a:srgbClr val="1E5B05"/>
              </a:solidFill>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412435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objet, lumière&#10;&#10;Description générée automatiquement">
            <a:extLst>
              <a:ext uri="{FF2B5EF4-FFF2-40B4-BE49-F238E27FC236}">
                <a16:creationId xmlns:a16="http://schemas.microsoft.com/office/drawing/2014/main" id="{502B061D-EDB1-43A5-B643-2CEEEA08298E}"/>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38195"/>
          <a:stretch/>
        </p:blipFill>
        <p:spPr>
          <a:xfrm>
            <a:off x="0" y="0"/>
            <a:ext cx="7126094" cy="9144000"/>
          </a:xfrm>
          <a:prstGeom prst="rect">
            <a:avLst/>
          </a:prstGeom>
        </p:spPr>
      </p:pic>
      <p:sp>
        <p:nvSpPr>
          <p:cNvPr id="14" name="Rectangle : avec coins arrondis en diagonale 13">
            <a:extLst>
              <a:ext uri="{FF2B5EF4-FFF2-40B4-BE49-F238E27FC236}">
                <a16:creationId xmlns:a16="http://schemas.microsoft.com/office/drawing/2014/main" id="{FEE914EC-3415-464B-82E2-CD527719DB4E}"/>
              </a:ext>
            </a:extLst>
          </p:cNvPr>
          <p:cNvSpPr/>
          <p:nvPr/>
        </p:nvSpPr>
        <p:spPr>
          <a:xfrm>
            <a:off x="2672154" y="205083"/>
            <a:ext cx="4099614" cy="501018"/>
          </a:xfrm>
          <a:prstGeom prst="round2DiagRect">
            <a:avLst>
              <a:gd name="adj1" fmla="val 50000"/>
              <a:gd name="adj2" fmla="val 0"/>
            </a:avLst>
          </a:prstGeom>
          <a:solidFill>
            <a:srgbClr val="1E5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latin typeface="Corbel" panose="020B0503020204020204" pitchFamily="34" charset="0"/>
                <a:cs typeface="Times New Roman" panose="02020603050405020304" pitchFamily="18" charset="0"/>
              </a:rPr>
              <a:t>Du 26 décembre au 30 décembre, </a:t>
            </a:r>
          </a:p>
          <a:p>
            <a:pPr algn="ctr"/>
            <a:r>
              <a:rPr lang="fr-FR" dirty="0"/>
              <a:t> </a:t>
            </a:r>
          </a:p>
        </p:txBody>
      </p:sp>
      <p:sp>
        <p:nvSpPr>
          <p:cNvPr id="17" name="Rectangle : avec coins arrondis en diagonale 16">
            <a:extLst>
              <a:ext uri="{FF2B5EF4-FFF2-40B4-BE49-F238E27FC236}">
                <a16:creationId xmlns:a16="http://schemas.microsoft.com/office/drawing/2014/main" id="{6C4B59A2-5B06-49BF-A3EC-B82D53FB7980}"/>
              </a:ext>
            </a:extLst>
          </p:cNvPr>
          <p:cNvSpPr/>
          <p:nvPr/>
        </p:nvSpPr>
        <p:spPr>
          <a:xfrm>
            <a:off x="189012" y="1327101"/>
            <a:ext cx="6684612" cy="2343367"/>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dirty="0">
                <a:solidFill>
                  <a:schemeClr val="tx2">
                    <a:lumMod val="50000"/>
                  </a:schemeClr>
                </a:solidFill>
                <a:latin typeface="Corbel" panose="020B0503020204020204" pitchFamily="34" charset="0"/>
                <a:cs typeface="Times New Roman" panose="02020603050405020304" pitchFamily="18" charset="0"/>
              </a:rPr>
              <a:t>Diverses animations vous seront proposées </a:t>
            </a:r>
            <a:r>
              <a:rPr lang="fr-FR" sz="2000" dirty="0">
                <a:solidFill>
                  <a:schemeClr val="tx2">
                    <a:lumMod val="50000"/>
                  </a:schemeClr>
                </a:solidFill>
                <a:latin typeface="Corbel" panose="020B0503020204020204" pitchFamily="34" charset="0"/>
                <a:cs typeface="Times New Roman" panose="02020603050405020304" pitchFamily="18" charset="0"/>
              </a:rPr>
              <a:t>: </a:t>
            </a:r>
          </a:p>
          <a:p>
            <a:pPr marL="342900" indent="-342900">
              <a:buFont typeface="Arial" panose="020B0604020202020204" pitchFamily="34" charset="0"/>
              <a:buChar char="•"/>
            </a:pPr>
            <a:r>
              <a:rPr lang="fr-FR" sz="2000" b="1" dirty="0">
                <a:solidFill>
                  <a:srgbClr val="C00000"/>
                </a:solidFill>
                <a:latin typeface="Corbel" panose="020B0503020204020204" pitchFamily="34" charset="0"/>
                <a:cs typeface="Times New Roman" panose="02020603050405020304" pitchFamily="18" charset="0"/>
              </a:rPr>
              <a:t>jeudi 26 décembre à 11h00 et 14h30 </a:t>
            </a:r>
            <a:r>
              <a:rPr lang="fr-FR" sz="2000" dirty="0">
                <a:solidFill>
                  <a:srgbClr val="C00000"/>
                </a:solidFill>
                <a:latin typeface="Corbel" panose="020B0503020204020204" pitchFamily="34" charset="0"/>
                <a:cs typeface="Times New Roman" panose="02020603050405020304" pitchFamily="18" charset="0"/>
              </a:rPr>
              <a:t>: création et dégustation de chocolats</a:t>
            </a:r>
            <a:endParaRPr lang="fr-FR" sz="2000" dirty="0">
              <a:solidFill>
                <a:schemeClr val="tx2">
                  <a:lumMod val="50000"/>
                </a:schemeClr>
              </a:solidFill>
              <a:latin typeface="Corbel" panose="020B0503020204020204" pitchFamily="34" charset="0"/>
              <a:cs typeface="Times New Roman" panose="02020603050405020304" pitchFamily="18" charset="0"/>
            </a:endParaRPr>
          </a:p>
          <a:p>
            <a:pPr marL="342900" indent="-342900">
              <a:buFont typeface="Arial" panose="020B0604020202020204" pitchFamily="34" charset="0"/>
              <a:buChar char="•"/>
            </a:pPr>
            <a:r>
              <a:rPr lang="fr-FR" sz="2000" b="1" dirty="0">
                <a:solidFill>
                  <a:srgbClr val="1E5B05"/>
                </a:solidFill>
                <a:latin typeface="Corbel" panose="020B0503020204020204" pitchFamily="34" charset="0"/>
                <a:cs typeface="Times New Roman" panose="02020603050405020304" pitchFamily="18" charset="0"/>
              </a:rPr>
              <a:t>Vendredi 27 décembre à 16h00 </a:t>
            </a:r>
            <a:r>
              <a:rPr lang="fr-FR" sz="2000" dirty="0">
                <a:solidFill>
                  <a:srgbClr val="1E5B05"/>
                </a:solidFill>
                <a:latin typeface="Corbel" panose="020B0503020204020204" pitchFamily="34" charset="0"/>
                <a:cs typeface="Times New Roman" panose="02020603050405020304" pitchFamily="18" charset="0"/>
              </a:rPr>
              <a:t>: dégustation de produits du terroir, autour d’un feu de cheminée suivie d’une écoute musicale</a:t>
            </a:r>
          </a:p>
          <a:p>
            <a:pPr marL="342900" indent="-342900">
              <a:buFont typeface="Arial" panose="020B0604020202020204" pitchFamily="34" charset="0"/>
              <a:buChar char="•"/>
            </a:pPr>
            <a:r>
              <a:rPr lang="fr-FR" sz="2000" b="1" dirty="0">
                <a:solidFill>
                  <a:schemeClr val="accent6">
                    <a:lumMod val="75000"/>
                  </a:schemeClr>
                </a:solidFill>
                <a:latin typeface="Corbel" panose="020B0503020204020204" pitchFamily="34" charset="0"/>
                <a:cs typeface="Times New Roman" panose="02020603050405020304" pitchFamily="18" charset="0"/>
              </a:rPr>
              <a:t>Samedi 28 décembre de 13h30 à 17h00 </a:t>
            </a:r>
            <a:r>
              <a:rPr lang="fr-FR" sz="2000" dirty="0">
                <a:solidFill>
                  <a:schemeClr val="accent6">
                    <a:lumMod val="75000"/>
                  </a:schemeClr>
                </a:solidFill>
                <a:latin typeface="Corbel" panose="020B0503020204020204" pitchFamily="34" charset="0"/>
                <a:cs typeface="Times New Roman" panose="02020603050405020304" pitchFamily="18" charset="0"/>
              </a:rPr>
              <a:t>: sortie  de Noël dans un village solognot typique</a:t>
            </a:r>
          </a:p>
          <a:p>
            <a:pPr marL="342900" indent="-342900">
              <a:buFont typeface="Arial" panose="020B0604020202020204" pitchFamily="34" charset="0"/>
              <a:buChar char="•"/>
            </a:pPr>
            <a:r>
              <a:rPr lang="fr-FR" sz="2000" b="1" dirty="0">
                <a:solidFill>
                  <a:schemeClr val="tx2">
                    <a:lumMod val="50000"/>
                  </a:schemeClr>
                </a:solidFill>
                <a:latin typeface="Corbel" panose="020B0503020204020204" pitchFamily="34" charset="0"/>
                <a:cs typeface="Times New Roman" panose="02020603050405020304" pitchFamily="18" charset="0"/>
              </a:rPr>
              <a:t>Lundi 30 décembre à 15h30 :</a:t>
            </a:r>
            <a:r>
              <a:rPr lang="fr-FR" sz="2000" dirty="0">
                <a:solidFill>
                  <a:schemeClr val="tx2">
                    <a:lumMod val="50000"/>
                  </a:schemeClr>
                </a:solidFill>
                <a:latin typeface="Corbel" panose="020B0503020204020204" pitchFamily="34" charset="0"/>
                <a:cs typeface="Times New Roman" panose="02020603050405020304" pitchFamily="18" charset="0"/>
              </a:rPr>
              <a:t> surprise de Noël en salle de spectacle</a:t>
            </a:r>
            <a:r>
              <a:rPr lang="fr-FR" sz="2000" b="1" dirty="0">
                <a:solidFill>
                  <a:schemeClr val="tx2">
                    <a:lumMod val="50000"/>
                  </a:schemeClr>
                </a:solidFill>
                <a:latin typeface="Corbel" panose="020B0503020204020204" pitchFamily="34" charset="0"/>
                <a:cs typeface="Times New Roman" panose="02020603050405020304" pitchFamily="18" charset="0"/>
              </a:rPr>
              <a:t> </a:t>
            </a:r>
            <a:endParaRPr lang="fr-FR" sz="2000" dirty="0">
              <a:solidFill>
                <a:schemeClr val="tx2">
                  <a:lumMod val="50000"/>
                </a:schemeClr>
              </a:solidFill>
              <a:latin typeface="Corbel" panose="020B0503020204020204" pitchFamily="34" charset="0"/>
              <a:cs typeface="Times New Roman" panose="02020603050405020304" pitchFamily="18" charset="0"/>
            </a:endParaRPr>
          </a:p>
        </p:txBody>
      </p:sp>
      <p:sp>
        <p:nvSpPr>
          <p:cNvPr id="18" name="Rectangle : avec coins arrondis en diagonale 17">
            <a:extLst>
              <a:ext uri="{FF2B5EF4-FFF2-40B4-BE49-F238E27FC236}">
                <a16:creationId xmlns:a16="http://schemas.microsoft.com/office/drawing/2014/main" id="{38353F49-26C3-4CE5-9B00-1F5E742384E2}"/>
              </a:ext>
            </a:extLst>
          </p:cNvPr>
          <p:cNvSpPr/>
          <p:nvPr/>
        </p:nvSpPr>
        <p:spPr>
          <a:xfrm>
            <a:off x="189012" y="4208831"/>
            <a:ext cx="4354644" cy="648072"/>
          </a:xfrm>
          <a:prstGeom prst="round2DiagRect">
            <a:avLst>
              <a:gd name="adj1" fmla="val 50000"/>
              <a:gd name="adj2" fmla="val 0"/>
            </a:avLst>
          </a:prstGeom>
          <a:solidFill>
            <a:srgbClr val="AE0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Corbel" panose="020B0503020204020204" pitchFamily="34" charset="0"/>
                <a:cs typeface="Times New Roman" panose="02020603050405020304" pitchFamily="18" charset="0"/>
              </a:rPr>
              <a:t>Mardi 31 décembre de 19h00 à 21h30, DINER/SPECTACLE</a:t>
            </a:r>
          </a:p>
        </p:txBody>
      </p:sp>
      <p:sp>
        <p:nvSpPr>
          <p:cNvPr id="19" name="Rectangle : avec coins arrondis en diagonale 18">
            <a:extLst>
              <a:ext uri="{FF2B5EF4-FFF2-40B4-BE49-F238E27FC236}">
                <a16:creationId xmlns:a16="http://schemas.microsoft.com/office/drawing/2014/main" id="{7F171CC3-0BA7-4A2A-AC53-0A99B6833112}"/>
              </a:ext>
            </a:extLst>
          </p:cNvPr>
          <p:cNvSpPr/>
          <p:nvPr/>
        </p:nvSpPr>
        <p:spPr>
          <a:xfrm>
            <a:off x="116632" y="4117721"/>
            <a:ext cx="6655136" cy="2221077"/>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600" b="1" dirty="0">
                <a:solidFill>
                  <a:schemeClr val="accent6">
                    <a:lumMod val="75000"/>
                  </a:schemeClr>
                </a:solidFill>
                <a:latin typeface="Corbel" panose="020B0503020204020204" pitchFamily="34" charset="0"/>
                <a:cs typeface="Times New Roman" panose="02020603050405020304" pitchFamily="18" charset="0"/>
              </a:rPr>
              <a:t>Repas festif</a:t>
            </a:r>
          </a:p>
          <a:p>
            <a:pPr algn="r"/>
            <a:r>
              <a:rPr lang="fr-FR" sz="2600" b="1" dirty="0">
                <a:solidFill>
                  <a:schemeClr val="accent6">
                    <a:lumMod val="75000"/>
                  </a:schemeClr>
                </a:solidFill>
                <a:latin typeface="Corbel" panose="020B0503020204020204" pitchFamily="34" charset="0"/>
                <a:cs typeface="Times New Roman" panose="02020603050405020304" pitchFamily="18" charset="0"/>
              </a:rPr>
              <a:t>du réveillon de La St Sylvestre  animé par </a:t>
            </a:r>
          </a:p>
          <a:p>
            <a:pPr algn="r"/>
            <a:r>
              <a:rPr lang="fr-FR" sz="2600" b="1" dirty="0">
                <a:solidFill>
                  <a:schemeClr val="accent6">
                    <a:lumMod val="75000"/>
                  </a:schemeClr>
                </a:solidFill>
                <a:latin typeface="Corbel" panose="020B0503020204020204" pitchFamily="34" charset="0"/>
                <a:cs typeface="Times New Roman" panose="02020603050405020304" pitchFamily="18" charset="0"/>
              </a:rPr>
              <a:t>Elodie </a:t>
            </a:r>
            <a:r>
              <a:rPr lang="fr-FR" sz="2600" b="1" dirty="0" err="1">
                <a:solidFill>
                  <a:schemeClr val="accent6">
                    <a:lumMod val="75000"/>
                  </a:schemeClr>
                </a:solidFill>
                <a:latin typeface="Corbel" panose="020B0503020204020204" pitchFamily="34" charset="0"/>
                <a:cs typeface="Times New Roman" panose="02020603050405020304" pitchFamily="18" charset="0"/>
              </a:rPr>
              <a:t>Anahy</a:t>
            </a:r>
            <a:r>
              <a:rPr lang="fr-FR" sz="2600" b="1" dirty="0">
                <a:solidFill>
                  <a:schemeClr val="accent6">
                    <a:lumMod val="75000"/>
                  </a:schemeClr>
                </a:solidFill>
                <a:latin typeface="Corbel" panose="020B0503020204020204" pitchFamily="34" charset="0"/>
                <a:cs typeface="Times New Roman" panose="02020603050405020304" pitchFamily="18" charset="0"/>
              </a:rPr>
              <a:t>. </a:t>
            </a:r>
          </a:p>
        </p:txBody>
      </p:sp>
      <p:sp>
        <p:nvSpPr>
          <p:cNvPr id="21" name="Rectangle : avec coins arrondis en diagonale 20">
            <a:extLst>
              <a:ext uri="{FF2B5EF4-FFF2-40B4-BE49-F238E27FC236}">
                <a16:creationId xmlns:a16="http://schemas.microsoft.com/office/drawing/2014/main" id="{CE51706D-499B-4BBD-9C1E-A3C5FD501919}"/>
              </a:ext>
            </a:extLst>
          </p:cNvPr>
          <p:cNvSpPr/>
          <p:nvPr/>
        </p:nvSpPr>
        <p:spPr>
          <a:xfrm>
            <a:off x="2672154" y="5990091"/>
            <a:ext cx="4103078" cy="908122"/>
          </a:xfrm>
          <a:prstGeom prst="round2Diag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Corbel" panose="020B0503020204020204" pitchFamily="34" charset="0"/>
                <a:cs typeface="Times New Roman" panose="02020603050405020304" pitchFamily="18" charset="0"/>
              </a:rPr>
              <a:t>Mercredi 1er janvier </a:t>
            </a:r>
          </a:p>
          <a:p>
            <a:pPr algn="ctr"/>
            <a:r>
              <a:rPr lang="fr-FR" sz="2000" b="1" dirty="0">
                <a:latin typeface="Corbel" panose="020B0503020204020204" pitchFamily="34" charset="0"/>
                <a:cs typeface="Times New Roman" panose="02020603050405020304" pitchFamily="18" charset="0"/>
              </a:rPr>
              <a:t>de 12h00 à 15h00, REPAS FESTIF</a:t>
            </a:r>
          </a:p>
        </p:txBody>
      </p:sp>
      <p:sp>
        <p:nvSpPr>
          <p:cNvPr id="22" name="Rectangle : avec coins arrondis en diagonale 21">
            <a:extLst>
              <a:ext uri="{FF2B5EF4-FFF2-40B4-BE49-F238E27FC236}">
                <a16:creationId xmlns:a16="http://schemas.microsoft.com/office/drawing/2014/main" id="{C3F506D5-CDC5-4D64-8E7C-82F5554F0EB8}"/>
              </a:ext>
            </a:extLst>
          </p:cNvPr>
          <p:cNvSpPr/>
          <p:nvPr/>
        </p:nvSpPr>
        <p:spPr>
          <a:xfrm>
            <a:off x="1883765" y="6855985"/>
            <a:ext cx="5242329" cy="2221076"/>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600" b="1" dirty="0">
                <a:solidFill>
                  <a:srgbClr val="C00000"/>
                </a:solidFill>
                <a:latin typeface="Corbel" panose="020B0503020204020204" pitchFamily="34" charset="0"/>
                <a:cs typeface="Times New Roman" panose="02020603050405020304" pitchFamily="18" charset="0"/>
              </a:rPr>
              <a:t>Spectacle avec Damien le magicien  </a:t>
            </a:r>
            <a:r>
              <a:rPr lang="fr-FR" sz="2600" b="1" dirty="0">
                <a:solidFill>
                  <a:srgbClr val="C00000"/>
                </a:solidFill>
                <a:latin typeface="Corbel" panose="020B0503020204020204" pitchFamily="34" charset="0"/>
              </a:rPr>
              <a:t>qui proposera une prestation haut de gamme pour faire rêver, divertir et émerveiller le temps du repas festif.</a:t>
            </a:r>
            <a:endParaRPr lang="fr-FR" sz="2600" b="1" dirty="0">
              <a:solidFill>
                <a:srgbClr val="C00000"/>
              </a:solidFill>
              <a:latin typeface="Corbel" panose="020B0503020204020204" pitchFamily="34" charset="0"/>
              <a:cs typeface="Times New Roman" panose="02020603050405020304" pitchFamily="18" charset="0"/>
            </a:endParaRPr>
          </a:p>
        </p:txBody>
      </p:sp>
      <p:pic>
        <p:nvPicPr>
          <p:cNvPr id="5" name="Image 4" descr="Une image contenant intérieur, chien, fenêtre, vivant&#10;&#10;Description générée automatiquement">
            <a:extLst>
              <a:ext uri="{FF2B5EF4-FFF2-40B4-BE49-F238E27FC236}">
                <a16:creationId xmlns:a16="http://schemas.microsoft.com/office/drawing/2014/main" id="{26E558CC-CB06-4DE8-AEF9-280F9ADF43F8}"/>
              </a:ext>
            </a:extLst>
          </p:cNvPr>
          <p:cNvPicPr>
            <a:picLocks noChangeAspect="1"/>
          </p:cNvPicPr>
          <p:nvPr/>
        </p:nvPicPr>
        <p:blipFill rotWithShape="1">
          <a:blip r:embed="rId3">
            <a:extLst>
              <a:ext uri="{28A0092B-C50C-407E-A947-70E740481C1C}">
                <a14:useLocalDpi xmlns:a14="http://schemas.microsoft.com/office/drawing/2010/main" val="0"/>
              </a:ext>
            </a:extLst>
          </a:blip>
          <a:srcRect l="71830" t="2750" r="2894"/>
          <a:stretch/>
        </p:blipFill>
        <p:spPr>
          <a:xfrm>
            <a:off x="299588" y="6444152"/>
            <a:ext cx="1584177" cy="2519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784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3" name="Image 12" descr="Une image contenant table, objet, lampe, allumé&#10;&#10;Description générée automatiquement">
            <a:extLst>
              <a:ext uri="{FF2B5EF4-FFF2-40B4-BE49-F238E27FC236}">
                <a16:creationId xmlns:a16="http://schemas.microsoft.com/office/drawing/2014/main" id="{661B6D7E-A29C-41FF-9C14-17D971E68908}"/>
              </a:ext>
            </a:extLst>
          </p:cNvPr>
          <p:cNvPicPr>
            <a:picLocks noChangeAspect="1"/>
          </p:cNvPicPr>
          <p:nvPr/>
        </p:nvPicPr>
        <p:blipFill rotWithShape="1">
          <a:blip r:embed="rId2">
            <a:extLst>
              <a:ext uri="{28A0092B-C50C-407E-A947-70E740481C1C}">
                <a14:useLocalDpi xmlns:a14="http://schemas.microsoft.com/office/drawing/2010/main" val="0"/>
              </a:ext>
            </a:extLst>
          </a:blip>
          <a:srcRect l="9935" r="29414" b="1"/>
          <a:stretch/>
        </p:blipFill>
        <p:spPr>
          <a:xfrm>
            <a:off x="-2240" y="10"/>
            <a:ext cx="6858000" cy="7434438"/>
          </a:xfrm>
          <a:prstGeom prst="rect">
            <a:avLst/>
          </a:prstGeom>
        </p:spPr>
      </p:pic>
      <p:cxnSp>
        <p:nvCxnSpPr>
          <p:cNvPr id="22" name="Straight Connector 2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0689" y="7763675"/>
            <a:ext cx="0" cy="593093"/>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170D4D4D-0504-45BD-8B56-57A327F728D9}"/>
              </a:ext>
            </a:extLst>
          </p:cNvPr>
          <p:cNvSpPr txBox="1"/>
          <p:nvPr/>
        </p:nvSpPr>
        <p:spPr>
          <a:xfrm>
            <a:off x="260648" y="7668344"/>
            <a:ext cx="6336704" cy="1200329"/>
          </a:xfrm>
          <a:prstGeom prst="rect">
            <a:avLst/>
          </a:prstGeom>
          <a:solidFill>
            <a:schemeClr val="accent6">
              <a:lumMod val="50000"/>
            </a:schemeClr>
          </a:solidFill>
        </p:spPr>
        <p:txBody>
          <a:bodyPr wrap="square" rtlCol="0">
            <a:spAutoFit/>
          </a:bodyPr>
          <a:lstStyle/>
          <a:p>
            <a:pPr algn="ctr"/>
            <a:r>
              <a:rPr lang="fr-FR" sz="3600" dirty="0">
                <a:latin typeface="Corbel" panose="020B0503020204020204" pitchFamily="34" charset="0"/>
              </a:rPr>
              <a:t>Nous vous souhaitons de bonnes fêtes de fin d’année</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D2966D9-7D96-4009-947B-8B601CC8C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11241</TotalTime>
  <Words>308</Words>
  <Application>Microsoft Office PowerPoint</Application>
  <PresentationFormat>Affichage à l'écran (4:3)</PresentationFormat>
  <Paragraphs>31</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Arial</vt:lpstr>
      <vt:lpstr>Calibri</vt:lpstr>
      <vt:lpstr>Cambria</vt:lpstr>
      <vt:lpstr>Corbel</vt:lpstr>
      <vt:lpstr>Modern Love Caps</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Verdicchio</dc:creator>
  <cp:lastModifiedBy>Virginie Verdicchio</cp:lastModifiedBy>
  <cp:revision>19</cp:revision>
  <cp:lastPrinted>2019-11-12T14:16:33Z</cp:lastPrinted>
  <dcterms:created xsi:type="dcterms:W3CDTF">2019-10-30T16:22:35Z</dcterms:created>
  <dcterms:modified xsi:type="dcterms:W3CDTF">2019-11-21T08:11:07Z</dcterms:modified>
</cp:coreProperties>
</file>